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8" r:id="rId11"/>
    <p:sldId id="269" r:id="rId12"/>
    <p:sldId id="270" r:id="rId13"/>
    <p:sldId id="265" r:id="rId14"/>
    <p:sldId id="266" r:id="rId15"/>
    <p:sldId id="27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39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68850B1-568F-4BAB-97E2-B0A1658CB7D8}" type="datetimeFigureOut">
              <a:rPr lang="en-US" smtClean="0"/>
              <a:t>11/25/2014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9247A6-6251-49CB-9EFB-4BC733C8A212}" type="slidenum">
              <a:rPr lang="en-US" smtClean="0"/>
              <a:t>‹#›</a:t>
            </a:fld>
            <a:endParaRPr lang="en-US"/>
          </a:p>
        </p:txBody>
      </p:sp>
    </p:spTree>
    <p:extLst>
      <p:ext uri="{BB962C8B-B14F-4D97-AF65-F5344CB8AC3E}">
        <p14:creationId xmlns:p14="http://schemas.microsoft.com/office/powerpoint/2010/main" val="25623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8850B1-568F-4BAB-97E2-B0A1658CB7D8}" type="datetimeFigureOut">
              <a:rPr lang="en-US" smtClean="0"/>
              <a:t>11/25/2014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9247A6-6251-49CB-9EFB-4BC733C8A212}" type="slidenum">
              <a:rPr lang="en-US" smtClean="0"/>
              <a:t>‹#›</a:t>
            </a:fld>
            <a:endParaRPr lang="en-US"/>
          </a:p>
        </p:txBody>
      </p:sp>
    </p:spTree>
    <p:extLst>
      <p:ext uri="{BB962C8B-B14F-4D97-AF65-F5344CB8AC3E}">
        <p14:creationId xmlns:p14="http://schemas.microsoft.com/office/powerpoint/2010/main" val="42367856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8850B1-568F-4BAB-97E2-B0A1658CB7D8}" type="datetimeFigureOut">
              <a:rPr lang="en-US" smtClean="0"/>
              <a:t>11/25/2014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9247A6-6251-49CB-9EFB-4BC733C8A212}" type="slidenum">
              <a:rPr lang="en-US" smtClean="0"/>
              <a:t>‹#›</a:t>
            </a:fld>
            <a:endParaRPr lang="en-US"/>
          </a:p>
        </p:txBody>
      </p:sp>
    </p:spTree>
    <p:extLst>
      <p:ext uri="{BB962C8B-B14F-4D97-AF65-F5344CB8AC3E}">
        <p14:creationId xmlns:p14="http://schemas.microsoft.com/office/powerpoint/2010/main" val="244847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8850B1-568F-4BAB-97E2-B0A1658CB7D8}" type="datetimeFigureOut">
              <a:rPr lang="en-US" smtClean="0"/>
              <a:t>11/25/2014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9247A6-6251-49CB-9EFB-4BC733C8A212}" type="slidenum">
              <a:rPr lang="en-US" smtClean="0"/>
              <a:t>‹#›</a:t>
            </a:fld>
            <a:endParaRPr lang="en-US"/>
          </a:p>
        </p:txBody>
      </p:sp>
    </p:spTree>
    <p:extLst>
      <p:ext uri="{BB962C8B-B14F-4D97-AF65-F5344CB8AC3E}">
        <p14:creationId xmlns:p14="http://schemas.microsoft.com/office/powerpoint/2010/main" val="1182731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8850B1-568F-4BAB-97E2-B0A1658CB7D8}" type="datetimeFigureOut">
              <a:rPr lang="en-US" smtClean="0"/>
              <a:t>11/25/2014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9247A6-6251-49CB-9EFB-4BC733C8A212}" type="slidenum">
              <a:rPr lang="en-US" smtClean="0"/>
              <a:t>‹#›</a:t>
            </a:fld>
            <a:endParaRPr lang="en-US"/>
          </a:p>
        </p:txBody>
      </p:sp>
    </p:spTree>
    <p:extLst>
      <p:ext uri="{BB962C8B-B14F-4D97-AF65-F5344CB8AC3E}">
        <p14:creationId xmlns:p14="http://schemas.microsoft.com/office/powerpoint/2010/main" val="35760434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68850B1-568F-4BAB-97E2-B0A1658CB7D8}" type="datetimeFigureOut">
              <a:rPr lang="en-US" smtClean="0"/>
              <a:t>11/25/2014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9247A6-6251-49CB-9EFB-4BC733C8A212}" type="slidenum">
              <a:rPr lang="en-US" smtClean="0"/>
              <a:t>‹#›</a:t>
            </a:fld>
            <a:endParaRPr lang="en-US"/>
          </a:p>
        </p:txBody>
      </p:sp>
    </p:spTree>
    <p:extLst>
      <p:ext uri="{BB962C8B-B14F-4D97-AF65-F5344CB8AC3E}">
        <p14:creationId xmlns:p14="http://schemas.microsoft.com/office/powerpoint/2010/main" val="13996191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68850B1-568F-4BAB-97E2-B0A1658CB7D8}" type="datetimeFigureOut">
              <a:rPr lang="en-US" smtClean="0"/>
              <a:t>11/25/2014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9247A6-6251-49CB-9EFB-4BC733C8A212}" type="slidenum">
              <a:rPr lang="en-US" smtClean="0"/>
              <a:t>‹#›</a:t>
            </a:fld>
            <a:endParaRPr lang="en-US"/>
          </a:p>
        </p:txBody>
      </p:sp>
    </p:spTree>
    <p:extLst>
      <p:ext uri="{BB962C8B-B14F-4D97-AF65-F5344CB8AC3E}">
        <p14:creationId xmlns:p14="http://schemas.microsoft.com/office/powerpoint/2010/main" val="4275703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68850B1-568F-4BAB-97E2-B0A1658CB7D8}" type="datetimeFigureOut">
              <a:rPr lang="en-US" smtClean="0"/>
              <a:t>11/25/2014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9247A6-6251-49CB-9EFB-4BC733C8A212}" type="slidenum">
              <a:rPr lang="en-US" smtClean="0"/>
              <a:t>‹#›</a:t>
            </a:fld>
            <a:endParaRPr lang="en-US"/>
          </a:p>
        </p:txBody>
      </p:sp>
    </p:spTree>
    <p:extLst>
      <p:ext uri="{BB962C8B-B14F-4D97-AF65-F5344CB8AC3E}">
        <p14:creationId xmlns:p14="http://schemas.microsoft.com/office/powerpoint/2010/main" val="3359678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8850B1-568F-4BAB-97E2-B0A1658CB7D8}" type="datetimeFigureOut">
              <a:rPr lang="en-US" smtClean="0"/>
              <a:t>11/25/2014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D9247A6-6251-49CB-9EFB-4BC733C8A212}" type="slidenum">
              <a:rPr lang="en-US" smtClean="0"/>
              <a:t>‹#›</a:t>
            </a:fld>
            <a:endParaRPr lang="en-US"/>
          </a:p>
        </p:txBody>
      </p:sp>
    </p:spTree>
    <p:extLst>
      <p:ext uri="{BB962C8B-B14F-4D97-AF65-F5344CB8AC3E}">
        <p14:creationId xmlns:p14="http://schemas.microsoft.com/office/powerpoint/2010/main" val="24353722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8850B1-568F-4BAB-97E2-B0A1658CB7D8}" type="datetimeFigureOut">
              <a:rPr lang="en-US" smtClean="0"/>
              <a:t>11/25/2014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9247A6-6251-49CB-9EFB-4BC733C8A212}" type="slidenum">
              <a:rPr lang="en-US" smtClean="0"/>
              <a:t>‹#›</a:t>
            </a:fld>
            <a:endParaRPr lang="en-US"/>
          </a:p>
        </p:txBody>
      </p:sp>
    </p:spTree>
    <p:extLst>
      <p:ext uri="{BB962C8B-B14F-4D97-AF65-F5344CB8AC3E}">
        <p14:creationId xmlns:p14="http://schemas.microsoft.com/office/powerpoint/2010/main" val="40858863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8850B1-568F-4BAB-97E2-B0A1658CB7D8}" type="datetimeFigureOut">
              <a:rPr lang="en-US" smtClean="0"/>
              <a:t>11/25/2014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9247A6-6251-49CB-9EFB-4BC733C8A212}" type="slidenum">
              <a:rPr lang="en-US" smtClean="0"/>
              <a:t>‹#›</a:t>
            </a:fld>
            <a:endParaRPr lang="en-US"/>
          </a:p>
        </p:txBody>
      </p:sp>
    </p:spTree>
    <p:extLst>
      <p:ext uri="{BB962C8B-B14F-4D97-AF65-F5344CB8AC3E}">
        <p14:creationId xmlns:p14="http://schemas.microsoft.com/office/powerpoint/2010/main" val="3537502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8850B1-568F-4BAB-97E2-B0A1658CB7D8}" type="datetimeFigureOut">
              <a:rPr lang="en-US" smtClean="0"/>
              <a:t>11/25/2014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9247A6-6251-49CB-9EFB-4BC733C8A212}" type="slidenum">
              <a:rPr lang="en-US" smtClean="0"/>
              <a:t>‹#›</a:t>
            </a:fld>
            <a:endParaRPr lang="en-US"/>
          </a:p>
        </p:txBody>
      </p:sp>
    </p:spTree>
    <p:extLst>
      <p:ext uri="{BB962C8B-B14F-4D97-AF65-F5344CB8AC3E}">
        <p14:creationId xmlns:p14="http://schemas.microsoft.com/office/powerpoint/2010/main" val="27026431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en.wikipedia.org/wiki/Information_infrastructure" TargetMode="External"/><Relationship Id="rId3" Type="http://schemas.openxmlformats.org/officeDocument/2006/relationships/hyperlink" Target="http://en.wikipedia.org/wiki/Internet_protocol_suite" TargetMode="External"/><Relationship Id="rId7" Type="http://schemas.openxmlformats.org/officeDocument/2006/relationships/hyperlink" Target="http://en.wikipedia.org/wiki/World_Wide_Web" TargetMode="External"/><Relationship Id="rId2" Type="http://schemas.openxmlformats.org/officeDocument/2006/relationships/hyperlink" Target="http://en.wikipedia.org/wiki/Computer_network" TargetMode="External"/><Relationship Id="rId1" Type="http://schemas.openxmlformats.org/officeDocument/2006/relationships/slideLayout" Target="../slideLayouts/slideLayout2.xml"/><Relationship Id="rId6" Type="http://schemas.openxmlformats.org/officeDocument/2006/relationships/hyperlink" Target="http://en.wikipedia.org/wiki/Web_application" TargetMode="External"/><Relationship Id="rId11" Type="http://schemas.openxmlformats.org/officeDocument/2006/relationships/hyperlink" Target="http://en.wikipedia.org/wiki/VOIP" TargetMode="External"/><Relationship Id="rId5" Type="http://schemas.openxmlformats.org/officeDocument/2006/relationships/hyperlink" Target="http://en.wikipedia.org/wiki/Hypertext" TargetMode="External"/><Relationship Id="rId10" Type="http://schemas.openxmlformats.org/officeDocument/2006/relationships/hyperlink" Target="http://en.wikipedia.org/wiki/File_sharing" TargetMode="External"/><Relationship Id="rId4" Type="http://schemas.openxmlformats.org/officeDocument/2006/relationships/hyperlink" Target="http://en.wikipedia.org/wiki/Packet_switching" TargetMode="External"/><Relationship Id="rId9" Type="http://schemas.openxmlformats.org/officeDocument/2006/relationships/hyperlink" Target="http://en.wikipedia.org/wiki/Peer-to-peer"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ideo" Target="https://www.youtube.com/embed/ouRbkBAOGEw?rel=0" TargetMode="External"/><Relationship Id="rId5" Type="http://schemas.openxmlformats.org/officeDocument/2006/relationships/image" Target="../media/image5.emf"/><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838200"/>
            <a:ext cx="8229600" cy="1143000"/>
          </a:xfrm>
        </p:spPr>
        <p:txBody>
          <a:bodyPr>
            <a:noAutofit/>
          </a:bodyPr>
          <a:lstStyle/>
          <a:p>
            <a:r>
              <a:rPr lang="en-US" sz="3600" b="1" dirty="0" smtClean="0"/>
              <a:t>History of the Internet &amp; World Wide Web</a:t>
            </a:r>
            <a:endParaRPr lang="en-US" sz="3600" b="1" dirty="0"/>
          </a:p>
        </p:txBody>
      </p:sp>
      <p:sp>
        <p:nvSpPr>
          <p:cNvPr id="3" name="Subtitle 2"/>
          <p:cNvSpPr>
            <a:spLocks noGrp="1"/>
          </p:cNvSpPr>
          <p:nvPr>
            <p:ph type="subTitle" idx="1"/>
          </p:nvPr>
        </p:nvSpPr>
        <p:spPr>
          <a:xfrm>
            <a:off x="1066800" y="1981200"/>
            <a:ext cx="8077200" cy="4876800"/>
          </a:xfrm>
        </p:spPr>
        <p:txBody>
          <a:bodyPr/>
          <a:lstStyle/>
          <a:p>
            <a:pPr marL="457200" indent="-457200" algn="l">
              <a:buFont typeface="Arial" panose="020B0604020202020204" pitchFamily="34" charset="0"/>
              <a:buChar char="•"/>
            </a:pPr>
            <a:r>
              <a:rPr lang="en-US" dirty="0" smtClean="0">
                <a:solidFill>
                  <a:schemeClr val="tx1"/>
                </a:solidFill>
              </a:rPr>
              <a:t>What is the Internet &amp; World Wide Web?</a:t>
            </a:r>
          </a:p>
          <a:p>
            <a:pPr marL="457200" indent="-457200" algn="l">
              <a:buFont typeface="Arial" panose="020B0604020202020204" pitchFamily="34" charset="0"/>
              <a:buChar char="•"/>
            </a:pPr>
            <a:r>
              <a:rPr lang="en-US" dirty="0" smtClean="0">
                <a:solidFill>
                  <a:schemeClr val="tx1"/>
                </a:solidFill>
              </a:rPr>
              <a:t>How politics played an important part in the development of the Internet?</a:t>
            </a:r>
          </a:p>
          <a:p>
            <a:pPr marL="457200" indent="-457200" algn="l">
              <a:buFont typeface="Arial" panose="020B0604020202020204" pitchFamily="34" charset="0"/>
              <a:buChar char="•"/>
            </a:pPr>
            <a:r>
              <a:rPr lang="en-US" dirty="0" smtClean="0">
                <a:solidFill>
                  <a:schemeClr val="tx1"/>
                </a:solidFill>
              </a:rPr>
              <a:t>Important discoveries that made the Internet possible</a:t>
            </a:r>
          </a:p>
          <a:p>
            <a:pPr marL="457200" indent="-457200" algn="l">
              <a:buFont typeface="Arial" panose="020B0604020202020204" pitchFamily="34" charset="0"/>
              <a:buChar char="•"/>
            </a:pPr>
            <a:r>
              <a:rPr lang="en-US" dirty="0" smtClean="0">
                <a:solidFill>
                  <a:schemeClr val="tx1"/>
                </a:solidFill>
              </a:rPr>
              <a:t>Important people that made the Internet possible</a:t>
            </a:r>
          </a:p>
          <a:p>
            <a:pPr marL="457200" indent="-457200" algn="l">
              <a:buFont typeface="Arial" panose="020B0604020202020204" pitchFamily="34" charset="0"/>
              <a:buChar char="•"/>
            </a:pPr>
            <a:r>
              <a:rPr lang="en-US" dirty="0" smtClean="0">
                <a:solidFill>
                  <a:schemeClr val="tx1"/>
                </a:solidFill>
              </a:rPr>
              <a:t>History of HTML</a:t>
            </a:r>
          </a:p>
          <a:p>
            <a:pPr marL="457200" indent="-457200" algn="l">
              <a:buFont typeface="Arial" panose="020B0604020202020204" pitchFamily="34" charset="0"/>
              <a:buChar char="•"/>
            </a:pPr>
            <a:endParaRPr lang="en-US" dirty="0" smtClean="0"/>
          </a:p>
          <a:p>
            <a:pPr marL="457200" indent="-457200" algn="l">
              <a:buFont typeface="Arial" panose="020B0604020202020204" pitchFamily="34" charset="0"/>
              <a:buChar char="•"/>
            </a:pPr>
            <a:endParaRPr lang="en-US" dirty="0"/>
          </a:p>
        </p:txBody>
      </p:sp>
    </p:spTree>
    <p:extLst>
      <p:ext uri="{BB962C8B-B14F-4D97-AF65-F5344CB8AC3E}">
        <p14:creationId xmlns:p14="http://schemas.microsoft.com/office/powerpoint/2010/main" val="25584113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5132" y="685800"/>
            <a:ext cx="8229600" cy="1143000"/>
          </a:xfrm>
        </p:spPr>
        <p:txBody>
          <a:bodyPr/>
          <a:lstStyle/>
          <a:p>
            <a:r>
              <a:rPr lang="en-US" dirty="0" smtClean="0"/>
              <a:t>1973</a:t>
            </a:r>
            <a:endParaRPr lang="en-US" dirty="0"/>
          </a:p>
        </p:txBody>
      </p:sp>
      <p:sp>
        <p:nvSpPr>
          <p:cNvPr id="3" name="Content Placeholder 2"/>
          <p:cNvSpPr>
            <a:spLocks noGrp="1"/>
          </p:cNvSpPr>
          <p:nvPr>
            <p:ph idx="1"/>
          </p:nvPr>
        </p:nvSpPr>
        <p:spPr>
          <a:xfrm>
            <a:off x="914400" y="1905001"/>
            <a:ext cx="8229600" cy="4953000"/>
          </a:xfrm>
        </p:spPr>
        <p:txBody>
          <a:bodyPr/>
          <a:lstStyle/>
          <a:p>
            <a:r>
              <a:rPr lang="en-US" sz="2800" dirty="0" smtClean="0"/>
              <a:t>TCP/IP – </a:t>
            </a:r>
            <a:r>
              <a:rPr lang="en-US" sz="2800" dirty="0"/>
              <a:t>Transmission Control Protocol (TCP) and the Internet Protocol (IP),developed </a:t>
            </a:r>
            <a:r>
              <a:rPr lang="en-US" sz="2800" dirty="0" smtClean="0"/>
              <a:t>by Vinton Cerf from Stanford and Bob Kahn from DARPA.</a:t>
            </a:r>
          </a:p>
          <a:p>
            <a:r>
              <a:rPr lang="en-US" sz="2800" dirty="0" smtClean="0"/>
              <a:t>Allowed diverse computer networks to interconnect and communicate with each other</a:t>
            </a:r>
          </a:p>
          <a:p>
            <a:r>
              <a:rPr lang="en-US" sz="2800" dirty="0"/>
              <a:t>TCP/IP provides end-to-end connectivity specifying how data should be packetized, addressed, transmitted, routed </a:t>
            </a:r>
            <a:r>
              <a:rPr lang="en-US" sz="2800" dirty="0" smtClean="0"/>
              <a:t>and </a:t>
            </a:r>
            <a:r>
              <a:rPr lang="en-US" sz="2800" dirty="0"/>
              <a:t>received at the destination</a:t>
            </a:r>
            <a:r>
              <a:rPr lang="en-US" sz="2800" dirty="0" smtClean="0"/>
              <a:t>.</a:t>
            </a:r>
          </a:p>
          <a:p>
            <a:pPr marL="0" indent="0" algn="ctr">
              <a:buNone/>
            </a:pPr>
            <a:r>
              <a:rPr lang="en-US" sz="2000" dirty="0" smtClean="0"/>
              <a:t>-- Wikipedia--</a:t>
            </a:r>
            <a:endParaRPr lang="en-US" sz="2000" dirty="0"/>
          </a:p>
        </p:txBody>
      </p:sp>
    </p:spTree>
    <p:extLst>
      <p:ext uri="{BB962C8B-B14F-4D97-AF65-F5344CB8AC3E}">
        <p14:creationId xmlns:p14="http://schemas.microsoft.com/office/powerpoint/2010/main" val="41380585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8229600" cy="1143000"/>
          </a:xfrm>
        </p:spPr>
        <p:txBody>
          <a:bodyPr/>
          <a:lstStyle/>
          <a:p>
            <a:r>
              <a:rPr lang="en-US" dirty="0" smtClean="0"/>
              <a:t>1976</a:t>
            </a:r>
            <a:endParaRPr lang="en-US" dirty="0"/>
          </a:p>
        </p:txBody>
      </p:sp>
      <p:sp>
        <p:nvSpPr>
          <p:cNvPr id="3" name="Content Placeholder 2"/>
          <p:cNvSpPr>
            <a:spLocks noGrp="1"/>
          </p:cNvSpPr>
          <p:nvPr>
            <p:ph idx="1"/>
          </p:nvPr>
        </p:nvSpPr>
        <p:spPr>
          <a:xfrm>
            <a:off x="918693" y="1981200"/>
            <a:ext cx="8229600" cy="4525963"/>
          </a:xfrm>
        </p:spPr>
        <p:txBody>
          <a:bodyPr/>
          <a:lstStyle/>
          <a:p>
            <a:r>
              <a:rPr lang="en-US" dirty="0" smtClean="0"/>
              <a:t>Ethernet developed by Dr. Robert M. Metcalfe. </a:t>
            </a:r>
          </a:p>
          <a:p>
            <a:r>
              <a:rPr lang="en-US" dirty="0" smtClean="0"/>
              <a:t>Allowed coaxial cables to move data extremely fast.</a:t>
            </a:r>
          </a:p>
          <a:p>
            <a:r>
              <a:rPr lang="en-US" dirty="0" smtClean="0"/>
              <a:t>This was a crucial component to the development of LANS (Local Area Networks)</a:t>
            </a:r>
          </a:p>
          <a:p>
            <a:pPr marL="0" indent="0">
              <a:buNone/>
            </a:pPr>
            <a:endParaRPr lang="en-US" dirty="0" smtClean="0"/>
          </a:p>
          <a:p>
            <a:r>
              <a:rPr lang="en-US" dirty="0" smtClean="0"/>
              <a:t>ARPANET started using TCP/IP protocol</a:t>
            </a:r>
            <a:endParaRPr lang="en-US" dirty="0"/>
          </a:p>
        </p:txBody>
      </p:sp>
    </p:spTree>
    <p:extLst>
      <p:ext uri="{BB962C8B-B14F-4D97-AF65-F5344CB8AC3E}">
        <p14:creationId xmlns:p14="http://schemas.microsoft.com/office/powerpoint/2010/main" val="36301813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0158" y="838200"/>
            <a:ext cx="8229600" cy="1143000"/>
          </a:xfrm>
        </p:spPr>
        <p:txBody>
          <a:bodyPr/>
          <a:lstStyle/>
          <a:p>
            <a:r>
              <a:rPr lang="en-US" dirty="0" smtClean="0"/>
              <a:t>1984</a:t>
            </a:r>
            <a:endParaRPr lang="en-US" dirty="0"/>
          </a:p>
        </p:txBody>
      </p:sp>
      <p:sp>
        <p:nvSpPr>
          <p:cNvPr id="3" name="Content Placeholder 2"/>
          <p:cNvSpPr>
            <a:spLocks noGrp="1"/>
          </p:cNvSpPr>
          <p:nvPr>
            <p:ph idx="1"/>
          </p:nvPr>
        </p:nvSpPr>
        <p:spPr>
          <a:xfrm>
            <a:off x="902594" y="2297693"/>
            <a:ext cx="8229600" cy="4525963"/>
          </a:xfrm>
        </p:spPr>
        <p:txBody>
          <a:bodyPr/>
          <a:lstStyle/>
          <a:p>
            <a:r>
              <a:rPr lang="en-US" dirty="0" smtClean="0"/>
              <a:t>ARPANET was divided into two networks</a:t>
            </a:r>
          </a:p>
          <a:p>
            <a:pPr lvl="1"/>
            <a:r>
              <a:rPr lang="en-US" dirty="0" smtClean="0"/>
              <a:t>MILNET – for military</a:t>
            </a:r>
          </a:p>
          <a:p>
            <a:pPr lvl="1"/>
            <a:r>
              <a:rPr lang="en-US" dirty="0" smtClean="0"/>
              <a:t>ARPANET – for advance research</a:t>
            </a:r>
            <a:endParaRPr lang="en-US" dirty="0"/>
          </a:p>
        </p:txBody>
      </p:sp>
    </p:spTree>
    <p:extLst>
      <p:ext uri="{BB962C8B-B14F-4D97-AF65-F5344CB8AC3E}">
        <p14:creationId xmlns:p14="http://schemas.microsoft.com/office/powerpoint/2010/main" val="28345094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8229600" cy="1143000"/>
          </a:xfrm>
        </p:spPr>
        <p:txBody>
          <a:bodyPr>
            <a:normAutofit/>
          </a:bodyPr>
          <a:lstStyle/>
          <a:p>
            <a:r>
              <a:rPr lang="en-US" sz="3600" dirty="0"/>
              <a:t>Tim Berners-Lee </a:t>
            </a:r>
          </a:p>
        </p:txBody>
      </p:sp>
      <p:sp>
        <p:nvSpPr>
          <p:cNvPr id="3" name="Content Placeholder 2"/>
          <p:cNvSpPr>
            <a:spLocks noGrp="1"/>
          </p:cNvSpPr>
          <p:nvPr>
            <p:ph idx="1"/>
          </p:nvPr>
        </p:nvSpPr>
        <p:spPr>
          <a:xfrm>
            <a:off x="886691" y="1385455"/>
            <a:ext cx="8229600" cy="5486400"/>
          </a:xfrm>
        </p:spPr>
        <p:txBody>
          <a:bodyPr>
            <a:normAutofit fontScale="47500" lnSpcReduction="20000"/>
          </a:bodyPr>
          <a:lstStyle/>
          <a:p>
            <a:r>
              <a:rPr lang="en-US" sz="4200" dirty="0"/>
              <a:t>I</a:t>
            </a:r>
            <a:r>
              <a:rPr lang="en-US" sz="4200" dirty="0" smtClean="0"/>
              <a:t>nvented </a:t>
            </a:r>
            <a:r>
              <a:rPr lang="en-US" sz="4200" dirty="0"/>
              <a:t>the World Wide Web in </a:t>
            </a:r>
            <a:r>
              <a:rPr lang="en-US" sz="4200" dirty="0" smtClean="0"/>
              <a:t>1989.</a:t>
            </a:r>
          </a:p>
          <a:p>
            <a:r>
              <a:rPr lang="en-US" sz="4200" dirty="0"/>
              <a:t> </a:t>
            </a:r>
            <a:r>
              <a:rPr lang="en-US" sz="4200" dirty="0" smtClean="0"/>
              <a:t>He was </a:t>
            </a:r>
            <a:r>
              <a:rPr lang="en-US" sz="4200" dirty="0"/>
              <a:t>a software engineer at CERN, the large particle physics laboratory near Geneva, Switzerland</a:t>
            </a:r>
            <a:r>
              <a:rPr lang="en-US" sz="4200" dirty="0" smtClean="0"/>
              <a:t>.</a:t>
            </a:r>
          </a:p>
          <a:p>
            <a:r>
              <a:rPr lang="en-US" sz="4200" dirty="0"/>
              <a:t> Many scientists participated in experiments at CERN  </a:t>
            </a:r>
            <a:r>
              <a:rPr lang="en-US" sz="4200" dirty="0" smtClean="0"/>
              <a:t>then </a:t>
            </a:r>
            <a:r>
              <a:rPr lang="en-US" sz="4200" dirty="0"/>
              <a:t>returned to their laboratories around the world. These scientists were eager to exchange data and results, but had difficulties doing so</a:t>
            </a:r>
            <a:r>
              <a:rPr lang="en-US" sz="4200" dirty="0" smtClean="0"/>
              <a:t>.</a:t>
            </a:r>
          </a:p>
          <a:p>
            <a:r>
              <a:rPr lang="en-US" sz="4200" dirty="0" smtClean="0"/>
              <a:t>Tim </a:t>
            </a:r>
            <a:r>
              <a:rPr lang="en-US" sz="4200" dirty="0"/>
              <a:t>understood this need, and understood the unrealized potential of millions of computers connected together through the Internet </a:t>
            </a:r>
            <a:endParaRPr lang="en-US" sz="4200" dirty="0" smtClean="0"/>
          </a:p>
          <a:p>
            <a:r>
              <a:rPr lang="en-US" sz="4200" dirty="0" smtClean="0"/>
              <a:t>Tim </a:t>
            </a:r>
            <a:r>
              <a:rPr lang="en-US" sz="4200" dirty="0"/>
              <a:t>documented what was to become the World Wide Web with the submission of a proposal to his management at CERN, in late 1989 </a:t>
            </a:r>
            <a:r>
              <a:rPr lang="en-US" sz="4200" dirty="0" smtClean="0"/>
              <a:t>. </a:t>
            </a:r>
          </a:p>
          <a:p>
            <a:r>
              <a:rPr lang="en-US" sz="4200" dirty="0" smtClean="0"/>
              <a:t>By </a:t>
            </a:r>
            <a:r>
              <a:rPr lang="en-US" sz="4200" dirty="0"/>
              <a:t>October of 1990, he had specified the three fundamental technologies that remain the foundation of today’s Web </a:t>
            </a:r>
            <a:endParaRPr lang="en-US" sz="4200" dirty="0" smtClean="0"/>
          </a:p>
          <a:p>
            <a:pPr lvl="1"/>
            <a:r>
              <a:rPr lang="en-US" sz="4200" dirty="0" smtClean="0"/>
              <a:t>HTML</a:t>
            </a:r>
            <a:r>
              <a:rPr lang="en-US" sz="4200" dirty="0"/>
              <a:t>: </a:t>
            </a:r>
            <a:r>
              <a:rPr lang="en-US" sz="4200" dirty="0" err="1"/>
              <a:t>HyperText</a:t>
            </a:r>
            <a:r>
              <a:rPr lang="en-US" sz="4200" dirty="0"/>
              <a:t> Markup Language. The publishing format for the Web, including the ability to format documents and link to other documents and resources.</a:t>
            </a:r>
          </a:p>
          <a:p>
            <a:pPr lvl="1"/>
            <a:r>
              <a:rPr lang="en-US" sz="4200" dirty="0"/>
              <a:t>URI: Uniform Resource Identifier. A kind of “address” that is unique to each resource on the Web.</a:t>
            </a:r>
          </a:p>
          <a:p>
            <a:pPr lvl="1"/>
            <a:r>
              <a:rPr lang="en-US" sz="4200" dirty="0"/>
              <a:t>HTTP: Hypertext Transfer Protocol. Allows for the retrieval of linked resources from across the Web.</a:t>
            </a:r>
          </a:p>
          <a:p>
            <a:pPr marL="0" indent="0">
              <a:buNone/>
            </a:pPr>
            <a:endParaRPr lang="en-US" dirty="0" smtClean="0"/>
          </a:p>
          <a:p>
            <a:endParaRPr lang="en-US" dirty="0"/>
          </a:p>
        </p:txBody>
      </p:sp>
    </p:spTree>
    <p:extLst>
      <p:ext uri="{BB962C8B-B14F-4D97-AF65-F5344CB8AC3E}">
        <p14:creationId xmlns:p14="http://schemas.microsoft.com/office/powerpoint/2010/main" val="17864030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85800"/>
            <a:ext cx="8229600" cy="1143000"/>
          </a:xfrm>
        </p:spPr>
        <p:txBody>
          <a:bodyPr/>
          <a:lstStyle/>
          <a:p>
            <a:r>
              <a:rPr lang="en-US" dirty="0" smtClean="0"/>
              <a:t>World Wide Web</a:t>
            </a:r>
            <a:endParaRPr lang="en-US" dirty="0"/>
          </a:p>
        </p:txBody>
      </p:sp>
      <p:sp>
        <p:nvSpPr>
          <p:cNvPr id="3" name="Content Placeholder 2"/>
          <p:cNvSpPr>
            <a:spLocks noGrp="1"/>
          </p:cNvSpPr>
          <p:nvPr>
            <p:ph idx="1"/>
          </p:nvPr>
        </p:nvSpPr>
        <p:spPr>
          <a:xfrm>
            <a:off x="914400" y="1600200"/>
            <a:ext cx="8229600" cy="5257800"/>
          </a:xfrm>
        </p:spPr>
        <p:txBody>
          <a:bodyPr>
            <a:normAutofit/>
          </a:bodyPr>
          <a:lstStyle/>
          <a:p>
            <a:r>
              <a:rPr lang="en-US" dirty="0"/>
              <a:t>Tim also wrote the first Web page editor/browser (“</a:t>
            </a:r>
            <a:r>
              <a:rPr lang="en-US" dirty="0" err="1"/>
              <a:t>WorldWideWeb</a:t>
            </a:r>
            <a:r>
              <a:rPr lang="en-US" dirty="0"/>
              <a:t>”) and the first Web server (“</a:t>
            </a:r>
            <a:r>
              <a:rPr lang="en-US" dirty="0" err="1"/>
              <a:t>httpd</a:t>
            </a:r>
            <a:r>
              <a:rPr lang="en-US" dirty="0"/>
              <a:t>“). </a:t>
            </a:r>
            <a:endParaRPr lang="en-US" dirty="0" smtClean="0"/>
          </a:p>
          <a:p>
            <a:r>
              <a:rPr lang="en-US" dirty="0" smtClean="0"/>
              <a:t>By </a:t>
            </a:r>
            <a:r>
              <a:rPr lang="en-US" dirty="0"/>
              <a:t>1991, people outside of CERN joined the new Web community</a:t>
            </a:r>
            <a:r>
              <a:rPr lang="en-US" dirty="0" smtClean="0"/>
              <a:t>.</a:t>
            </a:r>
          </a:p>
          <a:p>
            <a:r>
              <a:rPr lang="en-US" dirty="0" smtClean="0"/>
              <a:t> CERN </a:t>
            </a:r>
            <a:r>
              <a:rPr lang="en-US" dirty="0"/>
              <a:t>announced in April 1993 that the World Wide Web technology would be available for anyone to use on a royalty-free basis.</a:t>
            </a:r>
          </a:p>
        </p:txBody>
      </p:sp>
    </p:spTree>
    <p:extLst>
      <p:ext uri="{BB962C8B-B14F-4D97-AF65-F5344CB8AC3E}">
        <p14:creationId xmlns:p14="http://schemas.microsoft.com/office/powerpoint/2010/main" val="3444387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1913" y="914400"/>
            <a:ext cx="8229600" cy="1143000"/>
          </a:xfrm>
        </p:spPr>
        <p:txBody>
          <a:bodyPr/>
          <a:lstStyle/>
          <a:p>
            <a:r>
              <a:rPr lang="en-US" dirty="0" smtClean="0"/>
              <a:t>HTML</a:t>
            </a:r>
            <a:endParaRPr lang="en-US" dirty="0"/>
          </a:p>
        </p:txBody>
      </p:sp>
      <p:sp>
        <p:nvSpPr>
          <p:cNvPr id="3" name="Content Placeholder 2"/>
          <p:cNvSpPr>
            <a:spLocks noGrp="1"/>
          </p:cNvSpPr>
          <p:nvPr>
            <p:ph idx="1"/>
          </p:nvPr>
        </p:nvSpPr>
        <p:spPr>
          <a:xfrm>
            <a:off x="888642" y="2332037"/>
            <a:ext cx="8229600" cy="4525963"/>
          </a:xfrm>
        </p:spPr>
        <p:txBody>
          <a:bodyPr/>
          <a:lstStyle/>
          <a:p>
            <a:r>
              <a:rPr lang="en-US" dirty="0" smtClean="0"/>
              <a:t>HTML – HYPER TEXT MARKUP LANGUAGE</a:t>
            </a:r>
          </a:p>
          <a:p>
            <a:r>
              <a:rPr lang="en-US" dirty="0" smtClean="0"/>
              <a:t>There are many versions of HTML. HTML does not work the same on all Browser but much better than the past.</a:t>
            </a:r>
          </a:p>
          <a:p>
            <a:r>
              <a:rPr lang="en-US" dirty="0" smtClean="0"/>
              <a:t>HTML5 is the latest version</a:t>
            </a:r>
            <a:endParaRPr lang="en-US" dirty="0"/>
          </a:p>
        </p:txBody>
      </p:sp>
    </p:spTree>
    <p:extLst>
      <p:ext uri="{BB962C8B-B14F-4D97-AF65-F5344CB8AC3E}">
        <p14:creationId xmlns:p14="http://schemas.microsoft.com/office/powerpoint/2010/main" val="14699539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7473" y="914400"/>
            <a:ext cx="8229600" cy="1143000"/>
          </a:xfrm>
        </p:spPr>
        <p:txBody>
          <a:bodyPr/>
          <a:lstStyle/>
          <a:p>
            <a:r>
              <a:rPr lang="en-US" b="1" dirty="0" smtClean="0"/>
              <a:t>What is the Internet</a:t>
            </a:r>
            <a:endParaRPr lang="en-US" b="1" dirty="0"/>
          </a:p>
        </p:txBody>
      </p:sp>
      <p:sp>
        <p:nvSpPr>
          <p:cNvPr id="3" name="Content Placeholder 2"/>
          <p:cNvSpPr>
            <a:spLocks noGrp="1"/>
          </p:cNvSpPr>
          <p:nvPr>
            <p:ph idx="1"/>
          </p:nvPr>
        </p:nvSpPr>
        <p:spPr>
          <a:xfrm>
            <a:off x="907473" y="2057401"/>
            <a:ext cx="8229600" cy="4800600"/>
          </a:xfrm>
        </p:spPr>
        <p:txBody>
          <a:bodyPr>
            <a:normAutofit lnSpcReduction="10000"/>
          </a:bodyPr>
          <a:lstStyle/>
          <a:p>
            <a:r>
              <a:rPr lang="en-US" sz="2400" dirty="0"/>
              <a:t>The </a:t>
            </a:r>
            <a:r>
              <a:rPr lang="en-US" sz="2400" b="1" dirty="0"/>
              <a:t>Internet</a:t>
            </a:r>
            <a:r>
              <a:rPr lang="en-US" sz="2400" dirty="0"/>
              <a:t> is a global system of interconnected </a:t>
            </a:r>
            <a:r>
              <a:rPr lang="en-US" sz="2400" dirty="0">
                <a:hlinkClick r:id="rId2" tooltip="Computer network"/>
              </a:rPr>
              <a:t>computer networks</a:t>
            </a:r>
            <a:r>
              <a:rPr lang="en-US" sz="2400" dirty="0"/>
              <a:t> that use the standard </a:t>
            </a:r>
            <a:r>
              <a:rPr lang="en-US" sz="2400" dirty="0">
                <a:hlinkClick r:id="rId3" tooltip="Internet protocol suite"/>
              </a:rPr>
              <a:t>Internet protocol suite</a:t>
            </a:r>
            <a:r>
              <a:rPr lang="en-US" sz="2400" dirty="0"/>
              <a:t> (TCP/IP) to link several billion devices worldwide. It is an international </a:t>
            </a:r>
            <a:r>
              <a:rPr lang="en-US" sz="2400" i="1" dirty="0"/>
              <a:t>network of networks</a:t>
            </a:r>
            <a:r>
              <a:rPr lang="en-US" sz="2400" dirty="0"/>
              <a:t> that consists of millions of private, public, academic, business, and government </a:t>
            </a:r>
            <a:r>
              <a:rPr lang="en-US" sz="2400" dirty="0">
                <a:hlinkClick r:id="rId4" tooltip="Packet switching"/>
              </a:rPr>
              <a:t>packet switched</a:t>
            </a:r>
            <a:r>
              <a:rPr lang="en-US" sz="2400" dirty="0"/>
              <a:t> networks, linked by a broad array of electronic, wireless, and optical networking technologies. The Internet carries an extensive range of information resources and services, such as the inter-linked </a:t>
            </a:r>
            <a:r>
              <a:rPr lang="en-US" sz="2400" dirty="0">
                <a:hlinkClick r:id="rId5" tooltip="Hypertext"/>
              </a:rPr>
              <a:t>hypertext</a:t>
            </a:r>
            <a:r>
              <a:rPr lang="en-US" sz="2400" dirty="0"/>
              <a:t> documents and </a:t>
            </a:r>
            <a:r>
              <a:rPr lang="en-US" sz="2400" dirty="0">
                <a:hlinkClick r:id="rId6" tooltip="Web application"/>
              </a:rPr>
              <a:t>applications</a:t>
            </a:r>
            <a:r>
              <a:rPr lang="en-US" sz="2400" dirty="0"/>
              <a:t> of the </a:t>
            </a:r>
            <a:r>
              <a:rPr lang="en-US" sz="2400" dirty="0">
                <a:hlinkClick r:id="rId7" tooltip="World Wide Web"/>
              </a:rPr>
              <a:t>World Wide Web</a:t>
            </a:r>
            <a:r>
              <a:rPr lang="en-US" sz="2400" dirty="0"/>
              <a:t> (WWW), the </a:t>
            </a:r>
            <a:r>
              <a:rPr lang="en-US" sz="2400" dirty="0">
                <a:hlinkClick r:id="rId8" tooltip="Information infrastructure"/>
              </a:rPr>
              <a:t>infrastructure</a:t>
            </a:r>
            <a:r>
              <a:rPr lang="en-US" sz="2400" dirty="0"/>
              <a:t> to support email, and </a:t>
            </a:r>
            <a:r>
              <a:rPr lang="en-US" sz="2400" dirty="0">
                <a:hlinkClick r:id="rId9" tooltip="Peer-to-peer"/>
              </a:rPr>
              <a:t>peer-to-peer</a:t>
            </a:r>
            <a:r>
              <a:rPr lang="en-US" sz="2400" dirty="0"/>
              <a:t> networks for </a:t>
            </a:r>
            <a:r>
              <a:rPr lang="en-US" sz="2400" dirty="0">
                <a:hlinkClick r:id="rId10" tooltip="File sharing"/>
              </a:rPr>
              <a:t>file sharing</a:t>
            </a:r>
            <a:r>
              <a:rPr lang="en-US" sz="2400" dirty="0"/>
              <a:t> and </a:t>
            </a:r>
            <a:r>
              <a:rPr lang="en-US" sz="2400" dirty="0">
                <a:hlinkClick r:id="rId11" tooltip="VOIP"/>
              </a:rPr>
              <a:t>telephony</a:t>
            </a:r>
            <a:r>
              <a:rPr lang="en-US" sz="2400" dirty="0" smtClean="0"/>
              <a:t>.</a:t>
            </a:r>
          </a:p>
          <a:p>
            <a:pPr marL="0" indent="0" algn="ctr">
              <a:buNone/>
            </a:pPr>
            <a:r>
              <a:rPr lang="en-US" sz="2000" i="1" dirty="0" smtClean="0"/>
              <a:t>--“Definition from Wikipedia”--</a:t>
            </a:r>
            <a:endParaRPr lang="en-US" sz="2000" i="1" dirty="0"/>
          </a:p>
        </p:txBody>
      </p:sp>
    </p:spTree>
    <p:extLst>
      <p:ext uri="{BB962C8B-B14F-4D97-AF65-F5344CB8AC3E}">
        <p14:creationId xmlns:p14="http://schemas.microsoft.com/office/powerpoint/2010/main" val="33653545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14400"/>
            <a:ext cx="8229600" cy="838200"/>
          </a:xfrm>
        </p:spPr>
        <p:txBody>
          <a:bodyPr/>
          <a:lstStyle/>
          <a:p>
            <a:r>
              <a:rPr lang="en-US" b="1" dirty="0" smtClean="0"/>
              <a:t>Sputnik</a:t>
            </a:r>
            <a:endParaRPr lang="en-US" b="1" dirty="0"/>
          </a:p>
        </p:txBody>
      </p:sp>
      <p:sp>
        <p:nvSpPr>
          <p:cNvPr id="3" name="Content Placeholder 2"/>
          <p:cNvSpPr>
            <a:spLocks noGrp="1"/>
          </p:cNvSpPr>
          <p:nvPr>
            <p:ph idx="1"/>
          </p:nvPr>
        </p:nvSpPr>
        <p:spPr>
          <a:xfrm>
            <a:off x="990600" y="1828801"/>
            <a:ext cx="5334000" cy="5029200"/>
          </a:xfrm>
        </p:spPr>
        <p:txBody>
          <a:bodyPr/>
          <a:lstStyle/>
          <a:p>
            <a:r>
              <a:rPr lang="en-US" dirty="0" smtClean="0"/>
              <a:t>October 4, 1957 – The Soviet Union </a:t>
            </a:r>
            <a:r>
              <a:rPr lang="en-US" dirty="0"/>
              <a:t>launched </a:t>
            </a:r>
            <a:r>
              <a:rPr lang="en-US" dirty="0" smtClean="0"/>
              <a:t>Sputnik, the first </a:t>
            </a:r>
            <a:r>
              <a:rPr lang="en-US" dirty="0"/>
              <a:t>artificial Earth </a:t>
            </a:r>
            <a:r>
              <a:rPr lang="en-US" dirty="0" smtClean="0"/>
              <a:t>satellite.</a:t>
            </a:r>
          </a:p>
          <a:p>
            <a:r>
              <a:rPr lang="en-US" dirty="0" smtClean="0"/>
              <a:t>That event started the space race between the Soviet Union and the United States and the next goal was to be the first to the moon. </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31081" y="2362200"/>
            <a:ext cx="2791691" cy="30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224154" y="5424055"/>
            <a:ext cx="2791691" cy="369332"/>
          </a:xfrm>
          <a:prstGeom prst="rect">
            <a:avLst/>
          </a:prstGeom>
          <a:noFill/>
        </p:spPr>
        <p:txBody>
          <a:bodyPr wrap="square" rtlCol="0">
            <a:spAutoFit/>
          </a:bodyPr>
          <a:lstStyle/>
          <a:p>
            <a:r>
              <a:rPr lang="en-US" i="1" dirty="0" smtClean="0"/>
              <a:t>Picture from Wikipedia</a:t>
            </a:r>
            <a:endParaRPr lang="en-US" i="1" dirty="0"/>
          </a:p>
        </p:txBody>
      </p:sp>
    </p:spTree>
    <p:extLst>
      <p:ext uri="{BB962C8B-B14F-4D97-AF65-F5344CB8AC3E}">
        <p14:creationId xmlns:p14="http://schemas.microsoft.com/office/powerpoint/2010/main" val="17304255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84909"/>
            <a:ext cx="8305800" cy="1143000"/>
          </a:xfrm>
        </p:spPr>
        <p:txBody>
          <a:bodyPr/>
          <a:lstStyle/>
          <a:p>
            <a:r>
              <a:rPr lang="en-US" b="1" dirty="0" smtClean="0"/>
              <a:t>John F. Kennedy</a:t>
            </a:r>
            <a:endParaRPr lang="en-US" b="1" dirty="0"/>
          </a:p>
        </p:txBody>
      </p:sp>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442200" y="1676400"/>
            <a:ext cx="1587500" cy="190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7391399" y="3701534"/>
            <a:ext cx="1724891" cy="369332"/>
          </a:xfrm>
          <a:prstGeom prst="rect">
            <a:avLst/>
          </a:prstGeom>
          <a:noFill/>
        </p:spPr>
        <p:txBody>
          <a:bodyPr wrap="square" rtlCol="0">
            <a:spAutoFit/>
          </a:bodyPr>
          <a:lstStyle/>
          <a:p>
            <a:r>
              <a:rPr lang="en-US" i="1" dirty="0" smtClean="0"/>
              <a:t>From Wikipedia</a:t>
            </a:r>
            <a:endParaRPr lang="en-US" i="1" dirty="0"/>
          </a:p>
        </p:txBody>
      </p:sp>
      <p:pic>
        <p:nvPicPr>
          <p:cNvPr id="6" name="ouRbkBAOGEw?rel=0"/>
          <p:cNvPicPr>
            <a:picLocks noRot="1" noChangeAspect="1"/>
          </p:cNvPicPr>
          <p:nvPr>
            <a:videoFile r:link="rId1"/>
          </p:nvPr>
        </p:nvPicPr>
        <p:blipFill>
          <a:blip r:embed="rId4"/>
          <a:stretch>
            <a:fillRect/>
          </a:stretch>
        </p:blipFill>
        <p:spPr>
          <a:xfrm>
            <a:off x="1687685" y="4706627"/>
            <a:ext cx="4653340" cy="2151373"/>
          </a:xfrm>
          <a:prstGeom prst="rect">
            <a:avLst/>
          </a:prstGeom>
        </p:spPr>
      </p:pic>
      <p:sp>
        <p:nvSpPr>
          <p:cNvPr id="7" name="TextBox 6"/>
          <p:cNvSpPr txBox="1"/>
          <p:nvPr/>
        </p:nvSpPr>
        <p:spPr>
          <a:xfrm>
            <a:off x="914400" y="1312263"/>
            <a:ext cx="6476999" cy="3416320"/>
          </a:xfrm>
          <a:prstGeom prst="rect">
            <a:avLst/>
          </a:prstGeom>
          <a:noFill/>
        </p:spPr>
        <p:txBody>
          <a:bodyPr wrap="square" rtlCol="0">
            <a:spAutoFit/>
          </a:bodyPr>
          <a:lstStyle/>
          <a:p>
            <a:pPr marL="285750" indent="-285750">
              <a:buFont typeface="Arial" panose="020B0604020202020204" pitchFamily="34" charset="0"/>
              <a:buChar char="•"/>
            </a:pPr>
            <a:endParaRPr lang="en-US" sz="2400" dirty="0" smtClean="0"/>
          </a:p>
          <a:p>
            <a:pPr marL="285750" indent="-285750">
              <a:buFont typeface="Arial" panose="020B0604020202020204" pitchFamily="34" charset="0"/>
              <a:buChar char="•"/>
            </a:pPr>
            <a:r>
              <a:rPr lang="en-US" sz="2400" dirty="0" smtClean="0"/>
              <a:t>Advanced </a:t>
            </a:r>
            <a:r>
              <a:rPr lang="en-US" sz="2400" dirty="0"/>
              <a:t>Research Projects Agency (ARPA) of the U.S. Department of </a:t>
            </a:r>
            <a:r>
              <a:rPr lang="en-US" sz="2400" dirty="0" smtClean="0"/>
              <a:t>Defense created in 1958</a:t>
            </a:r>
          </a:p>
          <a:p>
            <a:pPr marL="285750" indent="-285750">
              <a:buFont typeface="Arial" panose="020B0604020202020204" pitchFamily="34" charset="0"/>
              <a:buChar char="•"/>
            </a:pPr>
            <a:r>
              <a:rPr lang="en-US" sz="2400" dirty="0" smtClean="0"/>
              <a:t>The Advanced Research Projects Agency Network (</a:t>
            </a:r>
            <a:r>
              <a:rPr lang="en-US" sz="2400" b="1" dirty="0" smtClean="0"/>
              <a:t>ARPANET</a:t>
            </a:r>
            <a:r>
              <a:rPr lang="en-US" sz="2400" dirty="0" smtClean="0"/>
              <a:t>) was one of the world's first operational packet switching networks, the first network to implement TCP/IP, and one of the progenitors of what was to become the global Internet.</a:t>
            </a:r>
            <a:endParaRPr lang="en-US" sz="2400" dirty="0"/>
          </a:p>
        </p:txBody>
      </p:sp>
      <p:sp>
        <p:nvSpPr>
          <p:cNvPr id="8" name="TextBox 7"/>
          <p:cNvSpPr txBox="1"/>
          <p:nvPr/>
        </p:nvSpPr>
        <p:spPr>
          <a:xfrm>
            <a:off x="6705600" y="4495800"/>
            <a:ext cx="2410690" cy="1938992"/>
          </a:xfrm>
          <a:prstGeom prst="rect">
            <a:avLst/>
          </a:prstGeom>
          <a:noFill/>
        </p:spPr>
        <p:txBody>
          <a:bodyPr wrap="square" rtlCol="0">
            <a:spAutoFit/>
          </a:bodyPr>
          <a:lstStyle/>
          <a:p>
            <a:r>
              <a:rPr lang="en-US" sz="2000" dirty="0" smtClean="0"/>
              <a:t>John F Kennedy investment in Sciences to beat the Soviet Union to the Moon led to the  creation of ARPA</a:t>
            </a:r>
            <a:endParaRPr lang="en-US" sz="2000" dirty="0"/>
          </a:p>
        </p:txBody>
      </p:sp>
      <p:pic>
        <p:nvPicPr>
          <p:cNvPr id="205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66800" y="813595"/>
            <a:ext cx="1828800" cy="8253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913515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8229600" cy="1143000"/>
          </a:xfrm>
        </p:spPr>
        <p:txBody>
          <a:bodyPr/>
          <a:lstStyle/>
          <a:p>
            <a:r>
              <a:rPr lang="en-US" dirty="0"/>
              <a:t>J.C.R. </a:t>
            </a:r>
            <a:r>
              <a:rPr lang="en-US" dirty="0" err="1"/>
              <a:t>Licklider</a:t>
            </a:r>
            <a:endParaRPr lang="en-US" dirty="0"/>
          </a:p>
        </p:txBody>
      </p:sp>
      <p:sp>
        <p:nvSpPr>
          <p:cNvPr id="3" name="Content Placeholder 2"/>
          <p:cNvSpPr>
            <a:spLocks noGrp="1"/>
          </p:cNvSpPr>
          <p:nvPr>
            <p:ph idx="1"/>
          </p:nvPr>
        </p:nvSpPr>
        <p:spPr>
          <a:xfrm>
            <a:off x="914400" y="1600200"/>
            <a:ext cx="8229600" cy="5257800"/>
          </a:xfrm>
        </p:spPr>
        <p:txBody>
          <a:bodyPr>
            <a:normAutofit fontScale="92500" lnSpcReduction="10000"/>
          </a:bodyPr>
          <a:lstStyle/>
          <a:p>
            <a:r>
              <a:rPr lang="en-US" dirty="0"/>
              <a:t>MIT </a:t>
            </a:r>
            <a:r>
              <a:rPr lang="en-US" dirty="0" smtClean="0"/>
              <a:t>– Massachusetts </a:t>
            </a:r>
            <a:r>
              <a:rPr lang="en-US" dirty="0"/>
              <a:t>Institute of Technology</a:t>
            </a:r>
          </a:p>
          <a:p>
            <a:r>
              <a:rPr lang="en-US" dirty="0" smtClean="0"/>
              <a:t>Series </a:t>
            </a:r>
            <a:r>
              <a:rPr lang="en-US" dirty="0"/>
              <a:t>of memos </a:t>
            </a:r>
            <a:r>
              <a:rPr lang="en-US" dirty="0" smtClean="0"/>
              <a:t>in August </a:t>
            </a:r>
            <a:r>
              <a:rPr lang="en-US" dirty="0"/>
              <a:t>1962 discussing his "Galactic Network" concept. He envisioned a globally interconnected set of computers through which everyone could quickly access data and programs from any site</a:t>
            </a:r>
            <a:r>
              <a:rPr lang="en-US" dirty="0" smtClean="0"/>
              <a:t>.</a:t>
            </a:r>
          </a:p>
          <a:p>
            <a:r>
              <a:rPr lang="en-US" dirty="0" err="1" smtClean="0"/>
              <a:t>Licklider</a:t>
            </a:r>
            <a:r>
              <a:rPr lang="en-US" dirty="0" smtClean="0"/>
              <a:t> </a:t>
            </a:r>
            <a:r>
              <a:rPr lang="en-US" dirty="0"/>
              <a:t>was the first head of the computer research program at </a:t>
            </a:r>
            <a:r>
              <a:rPr lang="en-US" dirty="0" smtClean="0"/>
              <a:t>DARPA,</a:t>
            </a:r>
            <a:r>
              <a:rPr lang="en-US" baseline="30000" dirty="0"/>
              <a:t> </a:t>
            </a:r>
            <a:r>
              <a:rPr lang="en-US" dirty="0" smtClean="0"/>
              <a:t>starting </a:t>
            </a:r>
            <a:r>
              <a:rPr lang="en-US" dirty="0"/>
              <a:t>in October 1962. While at DARPA he convinced his successors at DARPA, Ivan Sutherland, Bob Taylor, and MIT researcher Lawrence G. Roberts, of the importance of this networking concept.</a:t>
            </a:r>
          </a:p>
        </p:txBody>
      </p:sp>
    </p:spTree>
    <p:extLst>
      <p:ext uri="{BB962C8B-B14F-4D97-AF65-F5344CB8AC3E}">
        <p14:creationId xmlns:p14="http://schemas.microsoft.com/office/powerpoint/2010/main" val="2538181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0545" y="457200"/>
            <a:ext cx="8229600" cy="1143000"/>
          </a:xfrm>
        </p:spPr>
        <p:txBody>
          <a:bodyPr/>
          <a:lstStyle/>
          <a:p>
            <a:r>
              <a:rPr lang="en-US" dirty="0"/>
              <a:t>Leonard </a:t>
            </a:r>
            <a:r>
              <a:rPr lang="en-US" dirty="0" err="1"/>
              <a:t>Kleinrock</a:t>
            </a:r>
            <a:r>
              <a:rPr lang="en-US" dirty="0"/>
              <a:t> </a:t>
            </a:r>
          </a:p>
        </p:txBody>
      </p:sp>
      <p:sp>
        <p:nvSpPr>
          <p:cNvPr id="3" name="Content Placeholder 2"/>
          <p:cNvSpPr>
            <a:spLocks noGrp="1"/>
          </p:cNvSpPr>
          <p:nvPr>
            <p:ph idx="1"/>
          </p:nvPr>
        </p:nvSpPr>
        <p:spPr>
          <a:xfrm>
            <a:off x="914400" y="1600200"/>
            <a:ext cx="8229600" cy="5029200"/>
          </a:xfrm>
        </p:spPr>
        <p:txBody>
          <a:bodyPr>
            <a:normAutofit fontScale="70000" lnSpcReduction="20000"/>
          </a:bodyPr>
          <a:lstStyle/>
          <a:p>
            <a:r>
              <a:rPr lang="en-US" dirty="0"/>
              <a:t>A</a:t>
            </a:r>
            <a:r>
              <a:rPr lang="en-US" dirty="0" smtClean="0"/>
              <a:t>t </a:t>
            </a:r>
            <a:r>
              <a:rPr lang="en-US" dirty="0"/>
              <a:t>MIT published the first paper on packet switching theory in July 1961 and the first book on the subject in 1964. </a:t>
            </a:r>
            <a:endParaRPr lang="en-US" dirty="0" smtClean="0"/>
          </a:p>
          <a:p>
            <a:r>
              <a:rPr lang="en-US" dirty="0" err="1" smtClean="0"/>
              <a:t>Kleinrock</a:t>
            </a:r>
            <a:r>
              <a:rPr lang="en-US" dirty="0" smtClean="0"/>
              <a:t> </a:t>
            </a:r>
            <a:r>
              <a:rPr lang="en-US" dirty="0"/>
              <a:t>convinced Roberts of the theoretical feasibility of communications using packets rather than circuits, which was a major step along the path towards computer networking. The other key step was to make the computers talk together. To explore this, in 1965 working with Thomas Merrill, Roberts connected the TX-2 computer in Mass. to the Q-32 in California with a low speed dial-up telephone line creating the first (however small) wide-area computer network ever built. </a:t>
            </a:r>
            <a:endParaRPr lang="en-US" dirty="0" smtClean="0"/>
          </a:p>
          <a:p>
            <a:r>
              <a:rPr lang="en-US" dirty="0" smtClean="0"/>
              <a:t>The </a:t>
            </a:r>
            <a:r>
              <a:rPr lang="en-US" dirty="0"/>
              <a:t>result of this experiment was the realization that the time-shared computers could work well together, running programs and retrieving data as necessary on the remote machine, but that the circuit switched telephone system was totally inadequate for the job. </a:t>
            </a:r>
            <a:endParaRPr lang="en-US" dirty="0" smtClean="0"/>
          </a:p>
          <a:p>
            <a:r>
              <a:rPr lang="en-US" dirty="0" err="1" smtClean="0"/>
              <a:t>Kleinrock's</a:t>
            </a:r>
            <a:r>
              <a:rPr lang="en-US" dirty="0" smtClean="0"/>
              <a:t> </a:t>
            </a:r>
            <a:r>
              <a:rPr lang="en-US" dirty="0"/>
              <a:t>conviction of the need for packet switching was confirmed.</a:t>
            </a:r>
          </a:p>
        </p:txBody>
      </p:sp>
    </p:spTree>
    <p:extLst>
      <p:ext uri="{BB962C8B-B14F-4D97-AF65-F5344CB8AC3E}">
        <p14:creationId xmlns:p14="http://schemas.microsoft.com/office/powerpoint/2010/main" val="30071367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6691" y="1066800"/>
            <a:ext cx="8229600" cy="609600"/>
          </a:xfrm>
        </p:spPr>
        <p:txBody>
          <a:bodyPr>
            <a:normAutofit fontScale="90000"/>
          </a:bodyPr>
          <a:lstStyle/>
          <a:p>
            <a:r>
              <a:rPr lang="en-US" b="1" dirty="0"/>
              <a:t>Packet switching</a:t>
            </a:r>
            <a:br>
              <a:rPr lang="en-US" b="1" dirty="0"/>
            </a:br>
            <a:endParaRPr lang="en-US" dirty="0"/>
          </a:p>
        </p:txBody>
      </p:sp>
      <p:sp>
        <p:nvSpPr>
          <p:cNvPr id="3" name="Content Placeholder 2"/>
          <p:cNvSpPr>
            <a:spLocks noGrp="1"/>
          </p:cNvSpPr>
          <p:nvPr>
            <p:ph idx="1"/>
          </p:nvPr>
        </p:nvSpPr>
        <p:spPr>
          <a:xfrm>
            <a:off x="914400" y="1600200"/>
            <a:ext cx="8229600" cy="5257800"/>
          </a:xfrm>
        </p:spPr>
        <p:txBody>
          <a:bodyPr/>
          <a:lstStyle/>
          <a:p>
            <a:r>
              <a:rPr lang="en-US" dirty="0"/>
              <a:t>is a digital networking communications method that groups all transmitted data – regardless of content, type, or structure – into suitably sized blocks, called </a:t>
            </a:r>
            <a:r>
              <a:rPr lang="en-US" i="1" dirty="0" smtClean="0"/>
              <a:t>packets</a:t>
            </a:r>
            <a:r>
              <a:rPr lang="en-US" dirty="0" smtClean="0"/>
              <a:t>.</a:t>
            </a:r>
          </a:p>
          <a:p>
            <a:pPr marL="0" indent="0" algn="ctr">
              <a:buNone/>
            </a:pPr>
            <a:r>
              <a:rPr lang="en-US" dirty="0" smtClean="0"/>
              <a:t>-- “Wikipedia”—</a:t>
            </a:r>
          </a:p>
          <a:p>
            <a:pPr marL="0" indent="0">
              <a:buNone/>
            </a:pPr>
            <a:endParaRPr lang="en-US" dirty="0"/>
          </a:p>
        </p:txBody>
      </p:sp>
    </p:spTree>
    <p:extLst>
      <p:ext uri="{BB962C8B-B14F-4D97-AF65-F5344CB8AC3E}">
        <p14:creationId xmlns:p14="http://schemas.microsoft.com/office/powerpoint/2010/main" val="12712563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838200"/>
            <a:ext cx="8229600" cy="762000"/>
          </a:xfrm>
        </p:spPr>
        <p:txBody>
          <a:bodyPr/>
          <a:lstStyle/>
          <a:p>
            <a:r>
              <a:rPr lang="en-US" dirty="0" smtClean="0"/>
              <a:t>ARPANET</a:t>
            </a:r>
            <a:endParaRPr lang="en-US" dirty="0"/>
          </a:p>
        </p:txBody>
      </p:sp>
      <p:sp>
        <p:nvSpPr>
          <p:cNvPr id="3" name="Content Placeholder 2"/>
          <p:cNvSpPr>
            <a:spLocks noGrp="1"/>
          </p:cNvSpPr>
          <p:nvPr>
            <p:ph idx="1"/>
          </p:nvPr>
        </p:nvSpPr>
        <p:spPr>
          <a:xfrm>
            <a:off x="914400" y="1676400"/>
            <a:ext cx="8229600" cy="5153891"/>
          </a:xfrm>
        </p:spPr>
        <p:txBody>
          <a:bodyPr>
            <a:normAutofit lnSpcReduction="10000"/>
          </a:bodyPr>
          <a:lstStyle/>
          <a:p>
            <a:r>
              <a:rPr lang="en-US" dirty="0" smtClean="0"/>
              <a:t>First one to connect to the ARPANET.</a:t>
            </a:r>
          </a:p>
          <a:p>
            <a:pPr lvl="1"/>
            <a:r>
              <a:rPr lang="en-US" dirty="0" smtClean="0"/>
              <a:t> </a:t>
            </a:r>
            <a:r>
              <a:rPr lang="en-US" dirty="0"/>
              <a:t>System Development Corporation in Santa Monica, </a:t>
            </a:r>
            <a:endParaRPr lang="en-US" dirty="0" smtClean="0"/>
          </a:p>
          <a:p>
            <a:pPr lvl="1"/>
            <a:r>
              <a:rPr lang="en-US" dirty="0" smtClean="0"/>
              <a:t>University </a:t>
            </a:r>
            <a:r>
              <a:rPr lang="en-US" dirty="0"/>
              <a:t>of California, Berkeley </a:t>
            </a:r>
            <a:endParaRPr lang="en-US" dirty="0" smtClean="0"/>
          </a:p>
          <a:p>
            <a:pPr lvl="1"/>
            <a:r>
              <a:rPr lang="en-US" dirty="0" smtClean="0"/>
              <a:t>Massachusetts </a:t>
            </a:r>
            <a:r>
              <a:rPr lang="en-US" dirty="0"/>
              <a:t>Institute of Technology (MIT)</a:t>
            </a:r>
            <a:endParaRPr lang="en-US" dirty="0" smtClean="0"/>
          </a:p>
          <a:p>
            <a:r>
              <a:rPr lang="en-US" dirty="0" smtClean="0"/>
              <a:t>Others to connect was</a:t>
            </a:r>
            <a:endParaRPr lang="en-US" dirty="0"/>
          </a:p>
          <a:p>
            <a:pPr lvl="1"/>
            <a:r>
              <a:rPr lang="en-US" dirty="0" smtClean="0"/>
              <a:t>University </a:t>
            </a:r>
            <a:r>
              <a:rPr lang="en-US" dirty="0"/>
              <a:t>of California, Los Angeles (UCLA) </a:t>
            </a:r>
            <a:endParaRPr lang="en-US" dirty="0" smtClean="0"/>
          </a:p>
          <a:p>
            <a:pPr lvl="1"/>
            <a:r>
              <a:rPr lang="en-US" dirty="0" smtClean="0"/>
              <a:t>Stanford </a:t>
            </a:r>
            <a:r>
              <a:rPr lang="en-US" dirty="0"/>
              <a:t>Research </a:t>
            </a:r>
            <a:r>
              <a:rPr lang="en-US" dirty="0" smtClean="0"/>
              <a:t>Institute</a:t>
            </a:r>
          </a:p>
          <a:p>
            <a:pPr lvl="1"/>
            <a:r>
              <a:rPr lang="en-US" dirty="0" smtClean="0"/>
              <a:t>University </a:t>
            </a:r>
            <a:r>
              <a:rPr lang="en-US" dirty="0"/>
              <a:t>of Utah </a:t>
            </a:r>
            <a:endParaRPr lang="en-US" dirty="0" smtClean="0"/>
          </a:p>
          <a:p>
            <a:pPr lvl="1"/>
            <a:r>
              <a:rPr lang="en-US" dirty="0" smtClean="0"/>
              <a:t> University </a:t>
            </a:r>
            <a:r>
              <a:rPr lang="en-US" dirty="0"/>
              <a:t>of California, Santa Barbara</a:t>
            </a:r>
            <a:r>
              <a:rPr lang="en-US" dirty="0" smtClean="0"/>
              <a:t>.</a:t>
            </a:r>
          </a:p>
          <a:p>
            <a:endParaRPr lang="en-US" dirty="0"/>
          </a:p>
        </p:txBody>
      </p:sp>
    </p:spTree>
    <p:extLst>
      <p:ext uri="{BB962C8B-B14F-4D97-AF65-F5344CB8AC3E}">
        <p14:creationId xmlns:p14="http://schemas.microsoft.com/office/powerpoint/2010/main" val="23091619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9764" y="762000"/>
            <a:ext cx="8229600" cy="1143000"/>
          </a:xfrm>
        </p:spPr>
        <p:txBody>
          <a:bodyPr/>
          <a:lstStyle/>
          <a:p>
            <a:r>
              <a:rPr lang="en-US" dirty="0" smtClean="0"/>
              <a:t>Host-to-Host</a:t>
            </a:r>
            <a:endParaRPr lang="en-US" dirty="0"/>
          </a:p>
        </p:txBody>
      </p:sp>
      <p:sp>
        <p:nvSpPr>
          <p:cNvPr id="3" name="Content Placeholder 2"/>
          <p:cNvSpPr>
            <a:spLocks noGrp="1"/>
          </p:cNvSpPr>
          <p:nvPr>
            <p:ph idx="1"/>
          </p:nvPr>
        </p:nvSpPr>
        <p:spPr>
          <a:xfrm>
            <a:off x="914400" y="2332037"/>
            <a:ext cx="8229600" cy="4525963"/>
          </a:xfrm>
        </p:spPr>
        <p:txBody>
          <a:bodyPr>
            <a:normAutofit fontScale="92500" lnSpcReduction="20000"/>
          </a:bodyPr>
          <a:lstStyle/>
          <a:p>
            <a:r>
              <a:rPr lang="en-US" dirty="0"/>
              <a:t>Computers were added quickly to the ARPANET during the following </a:t>
            </a:r>
            <a:r>
              <a:rPr lang="en-US" dirty="0" smtClean="0"/>
              <a:t>years, </a:t>
            </a:r>
            <a:r>
              <a:rPr lang="en-US" dirty="0"/>
              <a:t>and work proceeded on completing a functionally complete Host-to-Host protocol and other network software</a:t>
            </a:r>
            <a:r>
              <a:rPr lang="en-US" dirty="0" smtClean="0"/>
              <a:t>.</a:t>
            </a:r>
          </a:p>
          <a:p>
            <a:r>
              <a:rPr lang="en-US" dirty="0" smtClean="0"/>
              <a:t> </a:t>
            </a:r>
            <a:r>
              <a:rPr lang="en-US" dirty="0"/>
              <a:t>In December 1970 the Network Working Group (NWG) working under S. Crocker finished the initial ARPANET Host-to-Host protocol, called the Network Control Protocol (NCP</a:t>
            </a:r>
            <a:r>
              <a:rPr lang="en-US" dirty="0" smtClean="0"/>
              <a:t>).</a:t>
            </a:r>
          </a:p>
          <a:p>
            <a:r>
              <a:rPr lang="en-US" dirty="0" smtClean="0"/>
              <a:t> </a:t>
            </a:r>
            <a:r>
              <a:rPr lang="en-US" dirty="0"/>
              <a:t>As the ARPANET sites completed implementing NCP during the period 1971-1972, the network users finally could begin to develop applications.</a:t>
            </a:r>
          </a:p>
        </p:txBody>
      </p:sp>
    </p:spTree>
    <p:extLst>
      <p:ext uri="{BB962C8B-B14F-4D97-AF65-F5344CB8AC3E}">
        <p14:creationId xmlns:p14="http://schemas.microsoft.com/office/powerpoint/2010/main" val="2925407462"/>
      </p:ext>
    </p:extLst>
  </p:cSld>
  <p:clrMapOvr>
    <a:masterClrMapping/>
  </p:clrMapOvr>
</p:sld>
</file>

<file path=ppt/theme/theme1.xml><?xml version="1.0" encoding="utf-8"?>
<a:theme xmlns:a="http://schemas.openxmlformats.org/drawingml/2006/main" name="webpageDevelopmen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webpageDevelopment</Template>
  <TotalTime>205</TotalTime>
  <Words>952</Words>
  <Application>Microsoft Office PowerPoint</Application>
  <PresentationFormat>On-screen Show (4:3)</PresentationFormat>
  <Paragraphs>78</Paragraphs>
  <Slides>15</Slides>
  <Notes>0</Notes>
  <HiddenSlides>0</HiddenSlides>
  <MMClips>1</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webpageDevelopment</vt:lpstr>
      <vt:lpstr>History of the Internet &amp; World Wide Web</vt:lpstr>
      <vt:lpstr>What is the Internet</vt:lpstr>
      <vt:lpstr>Sputnik</vt:lpstr>
      <vt:lpstr>John F. Kennedy</vt:lpstr>
      <vt:lpstr>J.C.R. Licklider</vt:lpstr>
      <vt:lpstr>Leonard Kleinrock </vt:lpstr>
      <vt:lpstr>Packet switching </vt:lpstr>
      <vt:lpstr>ARPANET</vt:lpstr>
      <vt:lpstr>Host-to-Host</vt:lpstr>
      <vt:lpstr>1973</vt:lpstr>
      <vt:lpstr>1976</vt:lpstr>
      <vt:lpstr>1984</vt:lpstr>
      <vt:lpstr>Tim Berners-Lee </vt:lpstr>
      <vt:lpstr>World Wide Web</vt:lpstr>
      <vt:lpstr>HTML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Administrator</cp:lastModifiedBy>
  <cp:revision>22</cp:revision>
  <dcterms:created xsi:type="dcterms:W3CDTF">2014-11-22T22:40:41Z</dcterms:created>
  <dcterms:modified xsi:type="dcterms:W3CDTF">2014-11-26T01:22:26Z</dcterms:modified>
</cp:coreProperties>
</file>